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5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4b0cb3208b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4b0cb3208b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b0cb3208b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b0cb3208b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4b0cb3208b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4b0cb3208b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4b0cb3208b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4b0cb3208b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4b0cb3208b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4b0cb3208b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4b0dc4b57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4b0dc4b57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4b0cb3208b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4b0cb3208b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4b0dc4b575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4b0dc4b57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
        <p:nvSpPr>
          <p:cNvPr id="2" name="hl" descr=" "/>
          <p:cNvSpPr txBox="1"/>
          <p:nvPr userDrawn="1"/>
        </p:nvSpPr>
        <p:spPr>
          <a:xfrm>
            <a:off x="0" y="0"/>
            <a:ext cx="9144000" cy="223138"/>
          </a:xfrm>
          <a:prstGeom prst="rect">
            <a:avLst/>
          </a:prstGeom>
          <a:noFill/>
        </p:spPr>
        <p:txBody>
          <a:bodyPr vert="horz" rtlCol="0">
            <a:spAutoFit/>
          </a:bodyPr>
          <a:lstStyle/>
          <a:p>
            <a:pPr algn="l"/>
            <a:r>
              <a:rPr lang="en-GB" sz="850" b="0" i="0" u="none" baseline="0" smtClean="0">
                <a:solidFill>
                  <a:srgbClr val="000000"/>
                </a:solidFill>
                <a:latin typeface="Microsoft Sans Serif" panose="020B0604020202020204" pitchFamily="34" charset="0"/>
              </a:rPr>
              <a:t> </a:t>
            </a:r>
            <a:endParaRPr lang="en-GB" sz="850" b="0" i="0" u="none" baseline="0">
              <a:solidFill>
                <a:srgbClr val="000000"/>
              </a:solidFill>
              <a:latin typeface="Microsoft Sans Serif" panose="020B0604020202020204" pitchFamily="34" charset="0"/>
            </a:endParaRPr>
          </a:p>
        </p:txBody>
      </p:sp>
      <p:sp>
        <p:nvSpPr>
          <p:cNvPr id="3" name="fl" descr=" "/>
          <p:cNvSpPr txBox="1"/>
          <p:nvPr userDrawn="1"/>
        </p:nvSpPr>
        <p:spPr>
          <a:xfrm>
            <a:off x="0" y="4823460"/>
            <a:ext cx="9144000" cy="223138"/>
          </a:xfrm>
          <a:prstGeom prst="rect">
            <a:avLst/>
          </a:prstGeom>
          <a:noFill/>
        </p:spPr>
        <p:txBody>
          <a:bodyPr vert="horz" rtlCol="0">
            <a:spAutoFit/>
          </a:bodyPr>
          <a:lstStyle/>
          <a:p>
            <a:pPr algn="l"/>
            <a:r>
              <a:rPr lang="en-GB" sz="850" b="0" i="0" u="none" baseline="0" smtClean="0">
                <a:solidFill>
                  <a:srgbClr val="000000"/>
                </a:solidFill>
                <a:latin typeface="Microsoft Sans Serif" panose="020B0604020202020204" pitchFamily="34" charset="0"/>
              </a:rPr>
              <a:t> </a:t>
            </a:r>
            <a:endParaRPr lang="en-GB" sz="850" b="0" i="0" u="none" baseline="0">
              <a:solidFill>
                <a:srgbClr val="000000"/>
              </a:solidFill>
              <a:latin typeface="Microsoft Sans Serif"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qYtNwmXKIv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time_continue=2&amp;v=8ghKdH1iJBc"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tom@robinhoodtax.org.uk"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14F01"/>
        </a:solidFill>
        <a:effectLst/>
      </p:bgPr>
    </p:bg>
    <p:spTree>
      <p:nvGrpSpPr>
        <p:cNvPr id="1" name="Shape 71"/>
        <p:cNvGrpSpPr/>
        <p:nvPr/>
      </p:nvGrpSpPr>
      <p:grpSpPr>
        <a:xfrm>
          <a:off x="0" y="0"/>
          <a:ext cx="0" cy="0"/>
          <a:chOff x="0" y="0"/>
          <a:chExt cx="0" cy="0"/>
        </a:xfrm>
      </p:grpSpPr>
      <p:sp>
        <p:nvSpPr>
          <p:cNvPr id="72" name="Google Shape;72;p13"/>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3600"/>
              <a:t>Robin </a:t>
            </a:r>
            <a:endParaRPr sz="3600"/>
          </a:p>
          <a:p>
            <a:pPr marL="0" lvl="0" indent="0" algn="r" rtl="0">
              <a:spcBef>
                <a:spcPts val="0"/>
              </a:spcBef>
              <a:spcAft>
                <a:spcPts val="0"/>
              </a:spcAft>
              <a:buNone/>
            </a:pPr>
            <a:r>
              <a:rPr lang="en" sz="3600"/>
              <a:t>Hood </a:t>
            </a:r>
            <a:endParaRPr sz="3600"/>
          </a:p>
          <a:p>
            <a:pPr marL="0" lvl="0" indent="0" algn="r" rtl="0">
              <a:spcBef>
                <a:spcPts val="0"/>
              </a:spcBef>
              <a:spcAft>
                <a:spcPts val="0"/>
              </a:spcAft>
              <a:buNone/>
            </a:pPr>
            <a:r>
              <a:rPr lang="en" sz="3600"/>
              <a:t>Tax </a:t>
            </a:r>
            <a:endParaRPr sz="3600"/>
          </a:p>
          <a:p>
            <a:pPr marL="0" lvl="0" indent="0" algn="r" rtl="0">
              <a:spcBef>
                <a:spcPts val="0"/>
              </a:spcBef>
              <a:spcAft>
                <a:spcPts val="0"/>
              </a:spcAft>
              <a:buNone/>
            </a:pPr>
            <a:r>
              <a:rPr lang="en" sz="3600"/>
              <a:t>Campaign </a:t>
            </a:r>
            <a:endParaRPr sz="3600"/>
          </a:p>
          <a:p>
            <a:pPr marL="0" lvl="0" indent="0" algn="r" rtl="0">
              <a:spcBef>
                <a:spcPts val="0"/>
              </a:spcBef>
              <a:spcAft>
                <a:spcPts val="0"/>
              </a:spcAft>
              <a:buNone/>
            </a:pPr>
            <a:r>
              <a:rPr lang="en" sz="3600"/>
              <a:t>and </a:t>
            </a:r>
            <a:endParaRPr sz="3600"/>
          </a:p>
          <a:p>
            <a:pPr marL="0" lvl="0" indent="0" algn="r" rtl="0">
              <a:spcBef>
                <a:spcPts val="0"/>
              </a:spcBef>
              <a:spcAft>
                <a:spcPts val="0"/>
              </a:spcAft>
              <a:buNone/>
            </a:pPr>
            <a:r>
              <a:rPr lang="en" sz="3600"/>
              <a:t>UNISON</a:t>
            </a:r>
            <a:endParaRPr sz="3600"/>
          </a:p>
        </p:txBody>
      </p:sp>
      <p:sp>
        <p:nvSpPr>
          <p:cNvPr id="73" name="Google Shape;73;p13"/>
          <p:cNvSpPr txBox="1">
            <a:spLocks noGrp="1"/>
          </p:cNvSpPr>
          <p:nvPr>
            <p:ph type="subTitle" idx="1"/>
          </p:nvPr>
        </p:nvSpPr>
        <p:spPr>
          <a:xfrm>
            <a:off x="7229019" y="4229100"/>
            <a:ext cx="1626600" cy="512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Tom Warren</a:t>
            </a:r>
            <a:endParaRPr/>
          </a:p>
        </p:txBody>
      </p:sp>
      <p:pic>
        <p:nvPicPr>
          <p:cNvPr id="74" name="Google Shape;74;p13"/>
          <p:cNvPicPr preferRelativeResize="0"/>
          <p:nvPr/>
        </p:nvPicPr>
        <p:blipFill rotWithShape="1">
          <a:blip r:embed="rId3">
            <a:alphaModFix/>
          </a:blip>
          <a:srcRect l="16992" r="16992"/>
          <a:stretch/>
        </p:blipFill>
        <p:spPr>
          <a:xfrm>
            <a:off x="0" y="0"/>
            <a:ext cx="5094497"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3B105"/>
        </a:solidFill>
        <a:effectLst/>
      </p:bgPr>
    </p:bg>
    <p:spTree>
      <p:nvGrpSpPr>
        <p:cNvPr id="1" name="Shape 78"/>
        <p:cNvGrpSpPr/>
        <p:nvPr/>
      </p:nvGrpSpPr>
      <p:grpSpPr>
        <a:xfrm>
          <a:off x="0" y="0"/>
          <a:ext cx="0" cy="0"/>
          <a:chOff x="0" y="0"/>
          <a:chExt cx="0" cy="0"/>
        </a:xfrm>
      </p:grpSpPr>
      <p:sp>
        <p:nvSpPr>
          <p:cNvPr id="79" name="Google Shape;79;p14"/>
          <p:cNvSpPr txBox="1">
            <a:spLocks noGrp="1"/>
          </p:cNvSpPr>
          <p:nvPr>
            <p:ph type="ctrTitle"/>
          </p:nvPr>
        </p:nvSpPr>
        <p:spPr>
          <a:xfrm>
            <a:off x="3989625" y="372113"/>
            <a:ext cx="63315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How we got here</a:t>
            </a:r>
            <a:endParaRPr sz="3600"/>
          </a:p>
        </p:txBody>
      </p:sp>
      <p:sp>
        <p:nvSpPr>
          <p:cNvPr id="80" name="Google Shape;80;p14"/>
          <p:cNvSpPr txBox="1">
            <a:spLocks noGrp="1"/>
          </p:cNvSpPr>
          <p:nvPr>
            <p:ph type="subTitle" idx="1"/>
          </p:nvPr>
        </p:nvSpPr>
        <p:spPr>
          <a:xfrm>
            <a:off x="3789075" y="3261650"/>
            <a:ext cx="5142600" cy="1261500"/>
          </a:xfrm>
          <a:prstGeom prst="rect">
            <a:avLst/>
          </a:prstGeom>
        </p:spPr>
        <p:txBody>
          <a:bodyPr spcFirstLastPara="1" wrap="square" lIns="91425" tIns="91425" rIns="91425" bIns="91425" anchor="b" anchorCtr="0">
            <a:noAutofit/>
          </a:bodyPr>
          <a:lstStyle/>
          <a:p>
            <a:pPr marL="457200" lvl="0" indent="-342900" algn="l" rtl="0">
              <a:spcBef>
                <a:spcPts val="0"/>
              </a:spcBef>
              <a:spcAft>
                <a:spcPts val="0"/>
              </a:spcAft>
              <a:buClr>
                <a:srgbClr val="FFFFFF"/>
              </a:buClr>
              <a:buSzPts val="1800"/>
              <a:buChar char="●"/>
            </a:pPr>
            <a:r>
              <a:rPr lang="en" u="sng">
                <a:solidFill>
                  <a:srgbClr val="FFFFFF"/>
                </a:solidFill>
                <a:hlinkClick r:id="rId3"/>
              </a:rPr>
              <a:t>Launched in 2010</a:t>
            </a:r>
            <a:endParaRPr>
              <a:solidFill>
                <a:srgbClr val="FFFFFF"/>
              </a:solidFill>
            </a:endParaRPr>
          </a:p>
          <a:p>
            <a:pPr marL="457200" lvl="0" indent="-342900" algn="l" rtl="0">
              <a:spcBef>
                <a:spcPts val="0"/>
              </a:spcBef>
              <a:spcAft>
                <a:spcPts val="0"/>
              </a:spcAft>
              <a:buSzPts val="1800"/>
              <a:buChar char="●"/>
            </a:pPr>
            <a:r>
              <a:rPr lang="en"/>
              <a:t>Calling for a small tax on transactions that financial sector players conduct between themselves and use the revenues to fund public services and the fight against poverty and climate change</a:t>
            </a:r>
            <a:endParaRPr/>
          </a:p>
          <a:p>
            <a:pPr marL="457200" lvl="0" indent="-342900" algn="l" rtl="0">
              <a:spcBef>
                <a:spcPts val="0"/>
              </a:spcBef>
              <a:spcAft>
                <a:spcPts val="0"/>
              </a:spcAft>
              <a:buSzPts val="1800"/>
              <a:buChar char="●"/>
            </a:pPr>
            <a:r>
              <a:rPr lang="en"/>
              <a:t>They currently exist in different forms across 40 countries, including major financial capitals</a:t>
            </a:r>
            <a:endParaRPr/>
          </a:p>
          <a:p>
            <a:pPr marL="457200" lvl="0" indent="-342900" algn="l" rtl="0">
              <a:spcBef>
                <a:spcPts val="0"/>
              </a:spcBef>
              <a:spcAft>
                <a:spcPts val="0"/>
              </a:spcAft>
              <a:buSzPts val="1800"/>
              <a:buChar char="●"/>
            </a:pPr>
            <a:r>
              <a:rPr lang="en"/>
              <a:t>The UK has a tax on shares that has existed for hundreds of years - we think it could be more ambitious and raise billions more!</a:t>
            </a:r>
            <a:endParaRPr/>
          </a:p>
        </p:txBody>
      </p:sp>
      <p:pic>
        <p:nvPicPr>
          <p:cNvPr id="81" name="Google Shape;81;p14"/>
          <p:cNvPicPr preferRelativeResize="0"/>
          <p:nvPr/>
        </p:nvPicPr>
        <p:blipFill rotWithShape="1">
          <a:blip r:embed="rId4">
            <a:alphaModFix/>
          </a:blip>
          <a:srcRect l="21551" r="28674"/>
          <a:stretch/>
        </p:blipFill>
        <p:spPr>
          <a:xfrm>
            <a:off x="-12226" y="0"/>
            <a:ext cx="3849449" cy="51434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14F01"/>
        </a:solidFill>
        <a:effectLst/>
      </p:bgPr>
    </p:bg>
    <p:spTree>
      <p:nvGrpSpPr>
        <p:cNvPr id="1" name="Shape 85"/>
        <p:cNvGrpSpPr/>
        <p:nvPr/>
      </p:nvGrpSpPr>
      <p:grpSpPr>
        <a:xfrm>
          <a:off x="0" y="0"/>
          <a:ext cx="0" cy="0"/>
          <a:chOff x="0" y="0"/>
          <a:chExt cx="0" cy="0"/>
        </a:xfrm>
      </p:grpSpPr>
      <p:sp>
        <p:nvSpPr>
          <p:cNvPr id="86" name="Google Shape;86;p15"/>
          <p:cNvSpPr txBox="1">
            <a:spLocks noGrp="1"/>
          </p:cNvSpPr>
          <p:nvPr>
            <p:ph type="ctrTitle"/>
          </p:nvPr>
        </p:nvSpPr>
        <p:spPr>
          <a:xfrm>
            <a:off x="5158475" y="390750"/>
            <a:ext cx="63315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Progress along the way</a:t>
            </a:r>
            <a:endParaRPr sz="2400"/>
          </a:p>
        </p:txBody>
      </p:sp>
      <p:sp>
        <p:nvSpPr>
          <p:cNvPr id="87" name="Google Shape;87;p15"/>
          <p:cNvSpPr txBox="1">
            <a:spLocks noGrp="1"/>
          </p:cNvSpPr>
          <p:nvPr>
            <p:ph type="subTitle" idx="1"/>
          </p:nvPr>
        </p:nvSpPr>
        <p:spPr>
          <a:xfrm>
            <a:off x="5225146" y="3390850"/>
            <a:ext cx="3496500"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sz="1400">
              <a:solidFill>
                <a:srgbClr val="FFFFFF"/>
              </a:solidFill>
            </a:endParaRPr>
          </a:p>
          <a:p>
            <a:pPr marL="457200" lvl="0" indent="-317500" algn="l" rtl="0">
              <a:spcBef>
                <a:spcPts val="0"/>
              </a:spcBef>
              <a:spcAft>
                <a:spcPts val="0"/>
              </a:spcAft>
              <a:buClr>
                <a:srgbClr val="FFFFFF"/>
              </a:buClr>
              <a:buSzPts val="1400"/>
              <a:buChar char="●"/>
            </a:pPr>
            <a:r>
              <a:rPr lang="en" sz="1400">
                <a:solidFill>
                  <a:srgbClr val="FFFFFF"/>
                </a:solidFill>
              </a:rPr>
              <a:t>Over a million actions worldwide have been signed calling for a Robin Hood Tax</a:t>
            </a:r>
            <a:endParaRPr sz="1400">
              <a:solidFill>
                <a:srgbClr val="FFFFFF"/>
              </a:solidFill>
            </a:endParaRPr>
          </a:p>
          <a:p>
            <a:pPr marL="457200" lvl="0" indent="-317500" algn="l" rtl="0">
              <a:spcBef>
                <a:spcPts val="0"/>
              </a:spcBef>
              <a:spcAft>
                <a:spcPts val="0"/>
              </a:spcAft>
              <a:buClr>
                <a:srgbClr val="FFFFFF"/>
              </a:buClr>
              <a:buSzPts val="1400"/>
              <a:buChar char="●"/>
            </a:pPr>
            <a:r>
              <a:rPr lang="en" sz="1400">
                <a:solidFill>
                  <a:srgbClr val="FFFFFF"/>
                </a:solidFill>
              </a:rPr>
              <a:t>Broad coalition of 115 organisations, including UNISON!</a:t>
            </a:r>
            <a:endParaRPr sz="1400">
              <a:solidFill>
                <a:srgbClr val="FFFFFF"/>
              </a:solidFill>
            </a:endParaRPr>
          </a:p>
          <a:p>
            <a:pPr marL="457200" lvl="0" indent="-317500" algn="l" rtl="0">
              <a:spcBef>
                <a:spcPts val="0"/>
              </a:spcBef>
              <a:spcAft>
                <a:spcPts val="0"/>
              </a:spcAft>
              <a:buClr>
                <a:srgbClr val="FFFFFF"/>
              </a:buClr>
              <a:buSzPts val="1400"/>
              <a:buChar char="●"/>
            </a:pPr>
            <a:r>
              <a:rPr lang="en" sz="1400">
                <a:solidFill>
                  <a:srgbClr val="FFFFFF"/>
                </a:solidFill>
              </a:rPr>
              <a:t>Supported by 1000 economists, academics, celebrities and politicians here and abroad</a:t>
            </a:r>
            <a:endParaRPr sz="1400">
              <a:solidFill>
                <a:srgbClr val="FFFFFF"/>
              </a:solidFill>
            </a:endParaRPr>
          </a:p>
          <a:p>
            <a:pPr marL="457200" lvl="0" indent="-317500" algn="l" rtl="0">
              <a:spcBef>
                <a:spcPts val="0"/>
              </a:spcBef>
              <a:spcAft>
                <a:spcPts val="0"/>
              </a:spcAft>
              <a:buClr>
                <a:srgbClr val="FFFFFF"/>
              </a:buClr>
              <a:buSzPts val="1400"/>
              <a:buChar char="●"/>
            </a:pPr>
            <a:r>
              <a:rPr lang="en" sz="1400">
                <a:solidFill>
                  <a:srgbClr val="FFFFFF"/>
                </a:solidFill>
              </a:rPr>
              <a:t>Robin Hood Taxes have been introduced in major economies, including France and Italy and the </a:t>
            </a:r>
            <a:r>
              <a:rPr lang="en" sz="1400" u="sng">
                <a:solidFill>
                  <a:srgbClr val="FFFFFF"/>
                </a:solidFill>
                <a:hlinkClick r:id="rId3"/>
              </a:rPr>
              <a:t>world’s first regional RHT </a:t>
            </a:r>
            <a:r>
              <a:rPr lang="en" sz="1400">
                <a:solidFill>
                  <a:srgbClr val="FFFFFF"/>
                </a:solidFill>
              </a:rPr>
              <a:t>is currently being negotiated that would make up the majority of the Eurozone</a:t>
            </a:r>
            <a:endParaRPr sz="1400">
              <a:solidFill>
                <a:srgbClr val="FFFFFF"/>
              </a:solidFill>
            </a:endParaRPr>
          </a:p>
          <a:p>
            <a:pPr marL="457200" lvl="0" indent="-317500" algn="l" rtl="0">
              <a:spcBef>
                <a:spcPts val="0"/>
              </a:spcBef>
              <a:spcAft>
                <a:spcPts val="0"/>
              </a:spcAft>
              <a:buClr>
                <a:srgbClr val="FFFFFF"/>
              </a:buClr>
              <a:buSzPts val="1400"/>
              <a:buChar char="●"/>
            </a:pPr>
            <a:r>
              <a:rPr lang="en" sz="1400">
                <a:solidFill>
                  <a:srgbClr val="FFFFFF"/>
                </a:solidFill>
              </a:rPr>
              <a:t>Labour called for a Robin Hood Tax at the last election</a:t>
            </a:r>
            <a:endParaRPr sz="1400">
              <a:solidFill>
                <a:srgbClr val="FFFFFF"/>
              </a:solidFill>
            </a:endParaRPr>
          </a:p>
        </p:txBody>
      </p:sp>
      <p:pic>
        <p:nvPicPr>
          <p:cNvPr id="88" name="Google Shape;88;p15"/>
          <p:cNvPicPr preferRelativeResize="0"/>
          <p:nvPr/>
        </p:nvPicPr>
        <p:blipFill rotWithShape="1">
          <a:blip r:embed="rId4">
            <a:alphaModFix/>
          </a:blip>
          <a:srcRect l="16772" r="17194"/>
          <a:stretch/>
        </p:blipFill>
        <p:spPr>
          <a:xfrm>
            <a:off x="0" y="0"/>
            <a:ext cx="5094496" cy="5143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3B105"/>
        </a:solidFill>
        <a:effectLst/>
      </p:bgPr>
    </p:bg>
    <p:spTree>
      <p:nvGrpSpPr>
        <p:cNvPr id="1" name="Shape 92"/>
        <p:cNvGrpSpPr/>
        <p:nvPr/>
      </p:nvGrpSpPr>
      <p:grpSpPr>
        <a:xfrm>
          <a:off x="0" y="0"/>
          <a:ext cx="0" cy="0"/>
          <a:chOff x="0" y="0"/>
          <a:chExt cx="0" cy="0"/>
        </a:xfrm>
      </p:grpSpPr>
      <p:sp>
        <p:nvSpPr>
          <p:cNvPr id="93" name="Google Shape;93;p16"/>
          <p:cNvSpPr txBox="1">
            <a:spLocks noGrp="1"/>
          </p:cNvSpPr>
          <p:nvPr>
            <p:ph type="ctrTitle"/>
          </p:nvPr>
        </p:nvSpPr>
        <p:spPr>
          <a:xfrm>
            <a:off x="3575950" y="401625"/>
            <a:ext cx="51273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Bring Robin Home to Wales</a:t>
            </a:r>
            <a:endParaRPr sz="3000"/>
          </a:p>
        </p:txBody>
      </p:sp>
      <p:sp>
        <p:nvSpPr>
          <p:cNvPr id="94" name="Google Shape;94;p16"/>
          <p:cNvSpPr txBox="1">
            <a:spLocks noGrp="1"/>
          </p:cNvSpPr>
          <p:nvPr>
            <p:ph type="subTitle" idx="1"/>
          </p:nvPr>
        </p:nvSpPr>
        <p:spPr>
          <a:xfrm>
            <a:off x="3566649" y="3419200"/>
            <a:ext cx="5145900"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400"/>
              <a:t>We’re delighted to partner with UNISON Wales to help raise the profile of the Robin Hood Tax in Wales and to draw attention to the need for additional resources for public services.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Our campaign aim is to encourage Welsh councils to support a motion calling on the UK government to back an RHT.</a:t>
            </a:r>
            <a:endParaRPr sz="1400"/>
          </a:p>
          <a:p>
            <a:pPr marL="0" lvl="0" indent="0" algn="l" rtl="0">
              <a:spcBef>
                <a:spcPts val="0"/>
              </a:spcBef>
              <a:spcAft>
                <a:spcPts val="0"/>
              </a:spcAft>
              <a:buNone/>
            </a:pPr>
            <a:endParaRPr sz="1400"/>
          </a:p>
          <a:p>
            <a:pPr marL="457200" lvl="0" indent="-317500" algn="l" rtl="0">
              <a:spcBef>
                <a:spcPts val="0"/>
              </a:spcBef>
              <a:spcAft>
                <a:spcPts val="0"/>
              </a:spcAft>
              <a:buSzPts val="1400"/>
              <a:buChar char="●"/>
            </a:pPr>
            <a:r>
              <a:rPr lang="en" sz="1400"/>
              <a:t>So far, 8 councils have backed it across Wales  (74 across the UK)</a:t>
            </a:r>
            <a:endParaRPr sz="1400"/>
          </a:p>
          <a:p>
            <a:pPr marL="0" lvl="0" indent="0" algn="l" rtl="0">
              <a:spcBef>
                <a:spcPts val="0"/>
              </a:spcBef>
              <a:spcAft>
                <a:spcPts val="0"/>
              </a:spcAft>
              <a:buNone/>
            </a:pPr>
            <a:endParaRPr sz="1400"/>
          </a:p>
          <a:p>
            <a:pPr marL="457200" lvl="0" indent="-317500" algn="l" rtl="0">
              <a:spcBef>
                <a:spcPts val="0"/>
              </a:spcBef>
              <a:spcAft>
                <a:spcPts val="0"/>
              </a:spcAft>
              <a:buSzPts val="1400"/>
              <a:buChar char="●"/>
            </a:pPr>
            <a:r>
              <a:rPr lang="en" sz="1400"/>
              <a:t>We’ve had media pieces in the Western Mail and other Welsh local/regional publications</a:t>
            </a:r>
            <a:endParaRPr sz="1400"/>
          </a:p>
          <a:p>
            <a:pPr marL="0" lvl="0" indent="0" algn="l" rtl="0">
              <a:spcBef>
                <a:spcPts val="0"/>
              </a:spcBef>
              <a:spcAft>
                <a:spcPts val="0"/>
              </a:spcAft>
              <a:buNone/>
            </a:pPr>
            <a:endParaRPr sz="1400"/>
          </a:p>
          <a:p>
            <a:pPr marL="457200" lvl="0" indent="-317500" algn="l" rtl="0">
              <a:spcBef>
                <a:spcPts val="0"/>
              </a:spcBef>
              <a:spcAft>
                <a:spcPts val="0"/>
              </a:spcAft>
              <a:buSzPts val="1400"/>
              <a:buChar char="●"/>
            </a:pPr>
            <a:r>
              <a:rPr lang="en" sz="1400"/>
              <a:t>Welsh Labour leader Mark Drakeford has endorsed the campaign!</a:t>
            </a:r>
            <a:endParaRPr sz="1400"/>
          </a:p>
        </p:txBody>
      </p:sp>
      <p:pic>
        <p:nvPicPr>
          <p:cNvPr id="95" name="Google Shape;95;p16"/>
          <p:cNvPicPr preferRelativeResize="0"/>
          <p:nvPr/>
        </p:nvPicPr>
        <p:blipFill>
          <a:blip r:embed="rId3">
            <a:alphaModFix/>
          </a:blip>
          <a:stretch>
            <a:fillRect/>
          </a:stretch>
        </p:blipFill>
        <p:spPr>
          <a:xfrm>
            <a:off x="-81650" y="-5450"/>
            <a:ext cx="3443229" cy="51435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14F01"/>
        </a:solidFill>
        <a:effectLst/>
      </p:bgPr>
    </p:bg>
    <p:spTree>
      <p:nvGrpSpPr>
        <p:cNvPr id="1" name="Shape 99"/>
        <p:cNvGrpSpPr/>
        <p:nvPr/>
      </p:nvGrpSpPr>
      <p:grpSpPr>
        <a:xfrm>
          <a:off x="0" y="0"/>
          <a:ext cx="0" cy="0"/>
          <a:chOff x="0" y="0"/>
          <a:chExt cx="0" cy="0"/>
        </a:xfrm>
      </p:grpSpPr>
      <p:sp>
        <p:nvSpPr>
          <p:cNvPr id="100" name="Google Shape;100;p17"/>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And it’s needed!</a:t>
            </a:r>
            <a:endParaRPr/>
          </a:p>
        </p:txBody>
      </p:sp>
      <p:sp>
        <p:nvSpPr>
          <p:cNvPr id="101" name="Google Shape;101;p17"/>
          <p:cNvSpPr txBox="1">
            <a:spLocks noGrp="1"/>
          </p:cNvSpPr>
          <p:nvPr>
            <p:ph type="subTitle" idx="1"/>
          </p:nvPr>
        </p:nvSpPr>
        <p:spPr>
          <a:xfrm>
            <a:off x="3368024" y="3361875"/>
            <a:ext cx="5335200" cy="1241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You know better than most the toll from the fall-out of the last crisis and the austerity that continues to this day. </a:t>
            </a:r>
            <a:endParaRPr/>
          </a:p>
          <a:p>
            <a:pPr marL="0" lvl="0" indent="0" algn="r" rtl="0">
              <a:spcBef>
                <a:spcPts val="0"/>
              </a:spcBef>
              <a:spcAft>
                <a:spcPts val="0"/>
              </a:spcAft>
              <a:buNone/>
            </a:pPr>
            <a:endParaRPr/>
          </a:p>
          <a:p>
            <a:pPr marL="0" lvl="0" indent="0" algn="r" rtl="0">
              <a:spcBef>
                <a:spcPts val="0"/>
              </a:spcBef>
              <a:spcAft>
                <a:spcPts val="0"/>
              </a:spcAft>
              <a:buNone/>
            </a:pPr>
            <a:r>
              <a:rPr lang="en"/>
              <a:t>And the financial sector can afford it. In the years since the crisis started, the four big banks have made over £150bn in profits, and paid themselves tens of billions in bonuses. </a:t>
            </a:r>
            <a:endParaRPr/>
          </a:p>
          <a:p>
            <a:pPr marL="0" lvl="0" indent="0" algn="r" rtl="0">
              <a:spcBef>
                <a:spcPts val="0"/>
              </a:spcBef>
              <a:spcAft>
                <a:spcPts val="0"/>
              </a:spcAft>
              <a:buNone/>
            </a:pPr>
            <a:endParaRPr/>
          </a:p>
          <a:p>
            <a:pPr marL="0" lvl="0" indent="0" algn="r" rtl="0">
              <a:spcBef>
                <a:spcPts val="0"/>
              </a:spcBef>
              <a:spcAft>
                <a:spcPts val="0"/>
              </a:spcAft>
              <a:buNone/>
            </a:pPr>
            <a:r>
              <a:rPr lang="en"/>
              <a:t>Meanwhile public services have been cut to the bone. </a:t>
            </a:r>
            <a:endParaRPr/>
          </a:p>
        </p:txBody>
      </p:sp>
      <p:pic>
        <p:nvPicPr>
          <p:cNvPr id="102" name="Google Shape;102;p17"/>
          <p:cNvPicPr preferRelativeResize="0"/>
          <p:nvPr/>
        </p:nvPicPr>
        <p:blipFill rotWithShape="1">
          <a:blip r:embed="rId3">
            <a:alphaModFix/>
          </a:blip>
          <a:srcRect r="51964"/>
          <a:stretch/>
        </p:blipFill>
        <p:spPr>
          <a:xfrm>
            <a:off x="0" y="0"/>
            <a:ext cx="2947250" cy="51435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3B105"/>
        </a:solidFill>
        <a:effectLst/>
      </p:bgPr>
    </p:bg>
    <p:spTree>
      <p:nvGrpSpPr>
        <p:cNvPr id="1" name="Shape 106"/>
        <p:cNvGrpSpPr/>
        <p:nvPr/>
      </p:nvGrpSpPr>
      <p:grpSpPr>
        <a:xfrm>
          <a:off x="0" y="0"/>
          <a:ext cx="0" cy="0"/>
          <a:chOff x="0" y="0"/>
          <a:chExt cx="0" cy="0"/>
        </a:xfrm>
      </p:grpSpPr>
      <p:sp>
        <p:nvSpPr>
          <p:cNvPr id="107" name="Google Shape;107;p18"/>
          <p:cNvSpPr txBox="1">
            <a:spLocks noGrp="1"/>
          </p:cNvSpPr>
          <p:nvPr>
            <p:ph type="ctrTitle"/>
          </p:nvPr>
        </p:nvSpPr>
        <p:spPr>
          <a:xfrm>
            <a:off x="2371725" y="401625"/>
            <a:ext cx="6331500" cy="1542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chemeClr val="dk2"/>
              </a:buClr>
              <a:buSzPts val="1100"/>
              <a:buFont typeface="Arial"/>
              <a:buNone/>
            </a:pPr>
            <a:r>
              <a:rPr lang="en" sz="3600"/>
              <a:t>Robin can do </a:t>
            </a:r>
            <a:endParaRPr sz="3600"/>
          </a:p>
          <a:p>
            <a:pPr marL="0" lvl="0" indent="0" algn="r" rtl="0">
              <a:spcBef>
                <a:spcPts val="0"/>
              </a:spcBef>
              <a:spcAft>
                <a:spcPts val="0"/>
              </a:spcAft>
              <a:buClr>
                <a:schemeClr val="dk2"/>
              </a:buClr>
              <a:buSzPts val="1100"/>
              <a:buFont typeface="Arial"/>
              <a:buNone/>
            </a:pPr>
            <a:r>
              <a:rPr lang="en" sz="3600"/>
              <a:t>a lot of good</a:t>
            </a:r>
            <a:endParaRPr sz="3600"/>
          </a:p>
          <a:p>
            <a:pPr marL="0" lvl="0" indent="0" algn="l" rtl="0">
              <a:spcBef>
                <a:spcPts val="0"/>
              </a:spcBef>
              <a:spcAft>
                <a:spcPts val="0"/>
              </a:spcAft>
              <a:buNone/>
            </a:pPr>
            <a:endParaRPr/>
          </a:p>
        </p:txBody>
      </p:sp>
      <p:sp>
        <p:nvSpPr>
          <p:cNvPr id="108" name="Google Shape;108;p18"/>
          <p:cNvSpPr txBox="1">
            <a:spLocks noGrp="1"/>
          </p:cNvSpPr>
          <p:nvPr>
            <p:ph type="subTitle" idx="1"/>
          </p:nvPr>
        </p:nvSpPr>
        <p:spPr>
          <a:xfrm>
            <a:off x="4760922" y="3479350"/>
            <a:ext cx="3942300" cy="1241700"/>
          </a:xfrm>
          <a:prstGeom prst="rect">
            <a:avLst/>
          </a:prstGeom>
        </p:spPr>
        <p:txBody>
          <a:bodyPr spcFirstLastPara="1" wrap="square" lIns="91425" tIns="91425" rIns="91425" bIns="91425" anchor="b" anchorCtr="0">
            <a:noAutofit/>
          </a:bodyPr>
          <a:lstStyle/>
          <a:p>
            <a:pPr marL="457200" lvl="0" indent="-330200" algn="r" rtl="0">
              <a:spcBef>
                <a:spcPts val="0"/>
              </a:spcBef>
              <a:spcAft>
                <a:spcPts val="0"/>
              </a:spcAft>
              <a:buClr>
                <a:srgbClr val="FFFFFF"/>
              </a:buClr>
              <a:buSzPts val="1600"/>
              <a:buChar char="●"/>
            </a:pPr>
            <a:r>
              <a:rPr lang="en" sz="1600">
                <a:solidFill>
                  <a:srgbClr val="FFFFFF"/>
                </a:solidFill>
              </a:rPr>
              <a:t>The extra money from four months of a Robin Hood Tax could reverse all cuts to Welsh Government spending since the crisis</a:t>
            </a:r>
            <a:endParaRPr sz="1600">
              <a:solidFill>
                <a:srgbClr val="FFFFFF"/>
              </a:solidFill>
            </a:endParaRPr>
          </a:p>
          <a:p>
            <a:pPr marL="457200" lvl="0" indent="-330200" algn="r" rtl="0">
              <a:spcBef>
                <a:spcPts val="0"/>
              </a:spcBef>
              <a:spcAft>
                <a:spcPts val="0"/>
              </a:spcAft>
              <a:buClr>
                <a:srgbClr val="FFFFFF"/>
              </a:buClr>
              <a:buSzPts val="1600"/>
              <a:buChar char="●"/>
            </a:pPr>
            <a:r>
              <a:rPr lang="en" sz="1600">
                <a:solidFill>
                  <a:srgbClr val="FFFFFF"/>
                </a:solidFill>
              </a:rPr>
              <a:t>The extra money from two months of a Robin Hood Tax could reverse all local authority funding cuts in Wales</a:t>
            </a:r>
            <a:endParaRPr sz="1600">
              <a:solidFill>
                <a:srgbClr val="FFFFFF"/>
              </a:solidFill>
            </a:endParaRPr>
          </a:p>
          <a:p>
            <a:pPr marL="457200" lvl="0" indent="-330200" algn="r" rtl="0">
              <a:spcBef>
                <a:spcPts val="0"/>
              </a:spcBef>
              <a:spcAft>
                <a:spcPts val="0"/>
              </a:spcAft>
              <a:buClr>
                <a:srgbClr val="FFFFFF"/>
              </a:buClr>
              <a:buSzPts val="1600"/>
              <a:buChar char="●"/>
            </a:pPr>
            <a:r>
              <a:rPr lang="en" sz="1600">
                <a:solidFill>
                  <a:srgbClr val="FFFFFF"/>
                </a:solidFill>
              </a:rPr>
              <a:t>One month of a Robin Hood Tax could meet the extra funding needs for adult social care in Wales over the next 20 years</a:t>
            </a:r>
            <a:endParaRPr sz="1600">
              <a:solidFill>
                <a:srgbClr val="FFFFFF"/>
              </a:solidFill>
            </a:endParaRPr>
          </a:p>
        </p:txBody>
      </p:sp>
      <p:pic>
        <p:nvPicPr>
          <p:cNvPr id="109" name="Google Shape;109;p18"/>
          <p:cNvPicPr preferRelativeResize="0"/>
          <p:nvPr/>
        </p:nvPicPr>
        <p:blipFill>
          <a:blip r:embed="rId3">
            <a:alphaModFix/>
          </a:blip>
          <a:stretch>
            <a:fillRect/>
          </a:stretch>
        </p:blipFill>
        <p:spPr>
          <a:xfrm>
            <a:off x="0" y="0"/>
            <a:ext cx="4364195"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4F01"/>
        </a:solidFill>
        <a:effectLst/>
      </p:bgPr>
    </p:bg>
    <p:spTree>
      <p:nvGrpSpPr>
        <p:cNvPr id="1" name="Shape 113"/>
        <p:cNvGrpSpPr/>
        <p:nvPr/>
      </p:nvGrpSpPr>
      <p:grpSpPr>
        <a:xfrm>
          <a:off x="0" y="0"/>
          <a:ext cx="0" cy="0"/>
          <a:chOff x="0" y="0"/>
          <a:chExt cx="0" cy="0"/>
        </a:xfrm>
      </p:grpSpPr>
      <p:sp>
        <p:nvSpPr>
          <p:cNvPr id="114" name="Google Shape;114;p19"/>
          <p:cNvSpPr txBox="1">
            <a:spLocks noGrp="1"/>
          </p:cNvSpPr>
          <p:nvPr>
            <p:ph type="ctrTitle"/>
          </p:nvPr>
        </p:nvSpPr>
        <p:spPr>
          <a:xfrm>
            <a:off x="2371725" y="401625"/>
            <a:ext cx="6331500" cy="1542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chemeClr val="dk2"/>
              </a:buClr>
              <a:buSzPts val="1100"/>
              <a:buFont typeface="Arial"/>
              <a:buNone/>
            </a:pPr>
            <a:r>
              <a:rPr lang="en"/>
              <a:t>We’re just getting started...</a:t>
            </a:r>
            <a:endParaRPr/>
          </a:p>
          <a:p>
            <a:pPr marL="0" lvl="0" indent="0" algn="r" rtl="0">
              <a:spcBef>
                <a:spcPts val="0"/>
              </a:spcBef>
              <a:spcAft>
                <a:spcPts val="0"/>
              </a:spcAft>
              <a:buNone/>
            </a:pPr>
            <a:endParaRPr/>
          </a:p>
        </p:txBody>
      </p:sp>
      <p:sp>
        <p:nvSpPr>
          <p:cNvPr id="115" name="Google Shape;115;p19"/>
          <p:cNvSpPr txBox="1">
            <a:spLocks noGrp="1"/>
          </p:cNvSpPr>
          <p:nvPr>
            <p:ph type="subTitle" idx="1"/>
          </p:nvPr>
        </p:nvSpPr>
        <p:spPr>
          <a:xfrm>
            <a:off x="3046424" y="3314650"/>
            <a:ext cx="5675400" cy="1241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...But we need your help!</a:t>
            </a:r>
            <a:endParaRPr/>
          </a:p>
          <a:p>
            <a:pPr marL="0" lvl="0" indent="0" algn="r" rtl="0">
              <a:spcBef>
                <a:spcPts val="0"/>
              </a:spcBef>
              <a:spcAft>
                <a:spcPts val="0"/>
              </a:spcAft>
              <a:buNone/>
            </a:pPr>
            <a:endParaRPr/>
          </a:p>
          <a:p>
            <a:pPr marL="0" lvl="0" indent="0" algn="r" rtl="0">
              <a:spcBef>
                <a:spcPts val="0"/>
              </a:spcBef>
              <a:spcAft>
                <a:spcPts val="0"/>
              </a:spcAft>
              <a:buNone/>
            </a:pPr>
            <a:r>
              <a:rPr lang="en"/>
              <a:t>There are still 14 councils across Wales who haven’t backed the </a:t>
            </a:r>
            <a:r>
              <a:rPr lang="en" i="1"/>
              <a:t>Bring Robin Home </a:t>
            </a:r>
            <a:r>
              <a:rPr lang="en"/>
              <a:t>campaign. And we need to fight back against cuts and show that there’s an alternative!</a:t>
            </a:r>
            <a:endParaRPr/>
          </a:p>
          <a:p>
            <a:pPr marL="0" lvl="0" indent="0" algn="r" rtl="0">
              <a:spcBef>
                <a:spcPts val="0"/>
              </a:spcBef>
              <a:spcAft>
                <a:spcPts val="0"/>
              </a:spcAft>
              <a:buNone/>
            </a:pPr>
            <a:endParaRPr/>
          </a:p>
          <a:p>
            <a:pPr marL="0" lvl="0" indent="0" algn="r" rtl="0">
              <a:spcBef>
                <a:spcPts val="0"/>
              </a:spcBef>
              <a:spcAft>
                <a:spcPts val="0"/>
              </a:spcAft>
              <a:buNone/>
            </a:pPr>
            <a:r>
              <a:rPr lang="en"/>
              <a:t>Would you be interested in backing Robin where you live? </a:t>
            </a:r>
            <a:r>
              <a:rPr lang="en" b="1"/>
              <a:t>Will yours be the 75th council?!</a:t>
            </a:r>
            <a:endParaRPr b="1"/>
          </a:p>
        </p:txBody>
      </p:sp>
      <p:pic>
        <p:nvPicPr>
          <p:cNvPr id="116" name="Google Shape;116;p19"/>
          <p:cNvPicPr preferRelativeResize="0"/>
          <p:nvPr/>
        </p:nvPicPr>
        <p:blipFill>
          <a:blip r:embed="rId3">
            <a:alphaModFix/>
          </a:blip>
          <a:stretch>
            <a:fillRect/>
          </a:stretch>
        </p:blipFill>
        <p:spPr>
          <a:xfrm>
            <a:off x="-2082551" y="-2"/>
            <a:ext cx="4945084"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3B105"/>
        </a:solidFill>
        <a:effectLst/>
      </p:bgPr>
    </p:bg>
    <p:spTree>
      <p:nvGrpSpPr>
        <p:cNvPr id="1" name="Shape 120"/>
        <p:cNvGrpSpPr/>
        <p:nvPr/>
      </p:nvGrpSpPr>
      <p:grpSpPr>
        <a:xfrm>
          <a:off x="0" y="0"/>
          <a:ext cx="0" cy="0"/>
          <a:chOff x="0" y="0"/>
          <a:chExt cx="0" cy="0"/>
        </a:xfrm>
      </p:grpSpPr>
      <p:sp>
        <p:nvSpPr>
          <p:cNvPr id="121" name="Google Shape;121;p20"/>
          <p:cNvSpPr txBox="1">
            <a:spLocks noGrp="1"/>
          </p:cNvSpPr>
          <p:nvPr>
            <p:ph type="ctrTitle"/>
          </p:nvPr>
        </p:nvSpPr>
        <p:spPr>
          <a:xfrm>
            <a:off x="2371725" y="3373425"/>
            <a:ext cx="6331500" cy="1542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3600"/>
              <a:t>Tom Warren</a:t>
            </a:r>
            <a:endParaRPr/>
          </a:p>
        </p:txBody>
      </p:sp>
      <p:sp>
        <p:nvSpPr>
          <p:cNvPr id="122" name="Google Shape;122;p20"/>
          <p:cNvSpPr txBox="1">
            <a:spLocks noGrp="1"/>
          </p:cNvSpPr>
          <p:nvPr>
            <p:ph type="subTitle" idx="1"/>
          </p:nvPr>
        </p:nvSpPr>
        <p:spPr>
          <a:xfrm>
            <a:off x="4760922" y="3371175"/>
            <a:ext cx="3942300" cy="1241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1600" b="1" u="sng">
                <a:solidFill>
                  <a:srgbClr val="FFFFFF"/>
                </a:solidFill>
                <a:hlinkClick r:id="rId3"/>
              </a:rPr>
              <a:t>tom@robinhoodtax.org.uk</a:t>
            </a:r>
            <a:endParaRPr sz="1600" b="1">
              <a:solidFill>
                <a:srgbClr val="FFFFFF"/>
              </a:solidFill>
            </a:endParaRPr>
          </a:p>
          <a:p>
            <a:pPr marL="0" lvl="0" indent="0" algn="r" rtl="0">
              <a:spcBef>
                <a:spcPts val="0"/>
              </a:spcBef>
              <a:spcAft>
                <a:spcPts val="0"/>
              </a:spcAft>
              <a:buNone/>
            </a:pPr>
            <a:r>
              <a:rPr lang="en" sz="1600" b="1">
                <a:solidFill>
                  <a:srgbClr val="FFFFFF"/>
                </a:solidFill>
              </a:rPr>
              <a:t>0207 324 5052</a:t>
            </a:r>
            <a:endParaRPr sz="1600" b="1">
              <a:solidFill>
                <a:srgbClr val="FFFFFF"/>
              </a:solidFill>
            </a:endParaRPr>
          </a:p>
        </p:txBody>
      </p:sp>
      <p:pic>
        <p:nvPicPr>
          <p:cNvPr id="123" name="Google Shape;123;p20"/>
          <p:cNvPicPr preferRelativeResize="0"/>
          <p:nvPr/>
        </p:nvPicPr>
        <p:blipFill rotWithShape="1">
          <a:blip r:embed="rId4">
            <a:alphaModFix/>
          </a:blip>
          <a:srcRect l="43493" r="-45"/>
          <a:stretch/>
        </p:blipFill>
        <p:spPr>
          <a:xfrm>
            <a:off x="0" y="0"/>
            <a:ext cx="4364196" cy="5143501"/>
          </a:xfrm>
          <a:prstGeom prst="rect">
            <a:avLst/>
          </a:prstGeom>
          <a:noFill/>
          <a:ln>
            <a:noFill/>
          </a:ln>
        </p:spPr>
      </p:pic>
      <p:sp>
        <p:nvSpPr>
          <p:cNvPr id="124" name="Google Shape;124;p20"/>
          <p:cNvSpPr txBox="1">
            <a:spLocks noGrp="1"/>
          </p:cNvSpPr>
          <p:nvPr>
            <p:ph type="ctrTitle"/>
          </p:nvPr>
        </p:nvSpPr>
        <p:spPr>
          <a:xfrm>
            <a:off x="4605050" y="554025"/>
            <a:ext cx="4250700" cy="1542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3000"/>
              <a:t>robinhoodtax.org.uk/bringrobinhome</a:t>
            </a:r>
            <a:endParaRPr sz="3000"/>
          </a:p>
        </p:txBody>
      </p:sp>
      <p:pic>
        <p:nvPicPr>
          <p:cNvPr id="125" name="Google Shape;125;p20"/>
          <p:cNvPicPr preferRelativeResize="0"/>
          <p:nvPr/>
        </p:nvPicPr>
        <p:blipFill>
          <a:blip r:embed="rId5">
            <a:alphaModFix/>
          </a:blip>
          <a:stretch>
            <a:fillRect/>
          </a:stretch>
        </p:blipFill>
        <p:spPr>
          <a:xfrm>
            <a:off x="4917575" y="617575"/>
            <a:ext cx="3766701" cy="3766701"/>
          </a:xfrm>
          <a:prstGeom prst="rect">
            <a:avLst/>
          </a:prstGeom>
          <a:noFill/>
          <a:ln>
            <a:noFill/>
          </a:ln>
        </p:spPr>
      </p:pic>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484</Words>
  <Application>Microsoft Office PowerPoint</Application>
  <PresentationFormat>On-screen Show (16:9)</PresentationFormat>
  <Paragraphs>50</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Lato</vt:lpstr>
      <vt:lpstr>Microsoft Sans Serif</vt:lpstr>
      <vt:lpstr>Raleway</vt:lpstr>
      <vt:lpstr>Swiss</vt:lpstr>
      <vt:lpstr>Robin  Hood  Tax  Campaign  and  UNISON</vt:lpstr>
      <vt:lpstr>How we got here</vt:lpstr>
      <vt:lpstr>Progress along the way</vt:lpstr>
      <vt:lpstr>Bring Robin Home to Wales</vt:lpstr>
      <vt:lpstr>And it’s needed!</vt:lpstr>
      <vt:lpstr>Robin can do  a lot of good </vt:lpstr>
      <vt:lpstr>We’re just getting started... </vt:lpstr>
      <vt:lpstr>Tom Warren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Robin  Hood  Tax  Campaign  and  UNISON</dc:title>
  <dc:creator>Hunter,Bethan swp55610</dc:creator>
  <cp:lastModifiedBy>Hunter,Bethan swp55610</cp:lastModifiedBy>
  <cp:revision>1</cp:revision>
  <dcterms:modified xsi:type="dcterms:W3CDTF">2019-04-15T11:04:19Z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c6916082-a325-4891-a5fc-6bbc657fd26b</vt:lpwstr>
  </property>
  <property fmtid="{D5CDD505-2E9C-101B-9397-08002B2CF9AE}" pid="3" name="Classification">
    <vt:lpwstr>OFFICIAL</vt:lpwstr>
  </property>
  <property fmtid="{D5CDD505-2E9C-101B-9397-08002B2CF9AE}" pid="4" name="Visibility">
    <vt:lpwstr>NOT VISIBLE</vt:lpwstr>
  </property>
</Properties>
</file>